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60" r:id="rId4"/>
    <p:sldId id="261" r:id="rId5"/>
    <p:sldId id="27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6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61" autoAdjust="0"/>
  </p:normalViewPr>
  <p:slideViewPr>
    <p:cSldViewPr snapToGrid="0" snapToObjects="1">
      <p:cViewPr>
        <p:scale>
          <a:sx n="74" d="100"/>
          <a:sy n="74" d="100"/>
        </p:scale>
        <p:origin x="-10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Данный документ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PowerPoint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предоставляется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того, чтобы помочь инструктору организовать обсуждение всех сессий курса. Инструктору следует раздать формуляр для оценки до начала сессии. В некоторых случаях может быть целесообразно подготовить формуляр оценки в самом начале курса для того, чтобы участники могли заполнять их по мере продвижения по курсу, когда сами сессии еще свежи в их памяти. Существует также тенденция, что в конце курса участники полностью анкеты не заполняют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и во время предыдущих занятий, это занятие должно следовать такой же форме – в начале занятия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определяется повестка дня и задачи сессии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5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Инструктор должен повторять повестку дня и задачи сессии на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каждой сессии. Необходимо для использования в будущем записывать комментарии и предложения от участников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36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b="1" dirty="0" smtClean="0"/>
              <a:t>Повестка дня</a:t>
            </a:r>
            <a:endParaRPr lang="en-GB" altLang="ru-RU" dirty="0" smtClean="0"/>
          </a:p>
          <a:p>
            <a:pPr eaLnBrk="1" hangingPunct="1">
              <a:spcBef>
                <a:spcPct val="0"/>
              </a:spcBef>
            </a:pPr>
            <a:r>
              <a:rPr lang="ru-RU" altLang="ru-RU" dirty="0" smtClean="0"/>
              <a:t>На</a:t>
            </a:r>
            <a:r>
              <a:rPr lang="ru-RU" altLang="ru-RU" baseline="0" dirty="0" smtClean="0"/>
              <a:t> слайдах повестки дня перечисляются слайды сессии и инструктор должен, если это необходимо, остановиться на конкретных аспектах, которые могут быть важны для конкретно группы слушателей. Инструктор должен объяснить, как будет подаваться материал  и что будет время для интерактивных обсуждений и вопросов. Инструктору также нужно подчеркнуть, что весь курс призван быть интерактивным и что от слушателей ожидается участие на всем протяжении курса. Следует также разъяснить, будет ли проводиться оценка и в какой форме и будет ли даваться оценка (по этой программе оценка не предусматривается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ru-RU" b="1" dirty="0" smtClean="0"/>
              <a:t>Задачи сессии</a:t>
            </a:r>
            <a:endParaRPr lang="en-GB" dirty="0" smtClean="0"/>
          </a:p>
          <a:p>
            <a:pPr eaLnBrk="1" hangingPunct="1">
              <a:spcBef>
                <a:spcPct val="0"/>
              </a:spcBef>
            </a:pPr>
            <a:r>
              <a:rPr lang="ru-RU" dirty="0" smtClean="0"/>
              <a:t>Важно, чтобы слушатели понимали задачи каждого занятия. Задачи должны удовлетворять критериям </a:t>
            </a:r>
            <a:r>
              <a:rPr lang="en-US" dirty="0" smtClean="0"/>
              <a:t>SMART</a:t>
            </a:r>
            <a:r>
              <a:rPr lang="ru-RU" dirty="0" smtClean="0"/>
              <a:t> (см. ниже), причем задачи надлежит подробно разъяснить слушателям еще до начала сессии, используя информацию со слайда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b="1" dirty="0" smtClean="0"/>
              <a:t>Повестка дня</a:t>
            </a:r>
            <a:endParaRPr lang="en-GB" altLang="ru-RU" dirty="0" smtClean="0"/>
          </a:p>
          <a:p>
            <a:pPr eaLnBrk="1" hangingPunct="1">
              <a:spcBef>
                <a:spcPct val="0"/>
              </a:spcBef>
            </a:pPr>
            <a:r>
              <a:rPr lang="ru-RU" altLang="ru-RU" dirty="0" smtClean="0"/>
              <a:t>На</a:t>
            </a:r>
            <a:r>
              <a:rPr lang="ru-RU" altLang="ru-RU" baseline="0" dirty="0" smtClean="0"/>
              <a:t> слайдах повестки дня перечисляются слайды сессии и инструктор должен, если это необходимо, остановиться на конкретных аспектах, которые могут быть важны для конкретно группы слушателей. Инструктор должен объяснить, как будет подаваться материал  и что будет время для интерактивных обсуждений и вопросов. Инструктору также нужно подчеркнуть, что весь курс призван быть интерактивным и что от слушателей ожидается участие на всем протяжении курса. Следует также разъяснить, будет ли проводиться оценка и в какой форме и будет ли даваться оценка (по этой программе оценка не предусматривается</a:t>
            </a:r>
            <a:r>
              <a:rPr lang="en-GB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/>
              <a:buNone/>
            </a:pPr>
            <a:endParaRPr lang="en-GB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8BDE35-C40A-4CEA-96D9-6F308C501992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EF5413F6-9D03-454B-8598-C009F803FCA2}" type="slidenum">
              <a:rPr lang="en-US" sz="1200">
                <a:latin typeface="Calibri" charset="0"/>
              </a:rPr>
              <a:pPr eaLnBrk="1" hangingPunct="1"/>
              <a:t>19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Вводный курс </a:t>
            </a:r>
            <a:br>
              <a:rPr lang="ru-RU" dirty="0" smtClean="0"/>
            </a:br>
            <a:r>
              <a:rPr lang="ru-RU" dirty="0" smtClean="0"/>
              <a:t>по киберпреступности </a:t>
            </a:r>
            <a:br>
              <a:rPr lang="ru-RU" dirty="0" smtClean="0"/>
            </a:br>
            <a:r>
              <a:rPr lang="ru-RU" dirty="0" smtClean="0"/>
              <a:t>для судей и прокуроров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8512"/>
            <a:ext cx="6400800" cy="144028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Сессия </a:t>
            </a:r>
            <a:r>
              <a:rPr lang="en-US" dirty="0" smtClean="0"/>
              <a:t>1.3.5</a:t>
            </a:r>
          </a:p>
          <a:p>
            <a:r>
              <a:rPr lang="ru-RU" dirty="0" smtClean="0"/>
              <a:t>Комментарии участников </a:t>
            </a:r>
          </a:p>
          <a:p>
            <a:r>
              <a:rPr lang="ru-RU" dirty="0" smtClean="0"/>
              <a:t>и закрытие курса</a:t>
            </a:r>
            <a:endParaRPr lang="en-US" dirty="0"/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 </a:t>
            </a:r>
            <a:r>
              <a:rPr lang="en-US" sz="3600" b="1" dirty="0" smtClean="0"/>
              <a:t>1.1.3, 1.2.2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1.2.5 </a:t>
            </a:r>
            <a:r>
              <a:rPr lang="ru-RU" sz="3600" b="1" dirty="0" smtClean="0"/>
              <a:t>Технология Повестка дня</a:t>
            </a:r>
            <a:endParaRPr lang="en-US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371853"/>
            <a:ext cx="8513422" cy="5494507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ru-RU" sz="2800" b="1" dirty="0" smtClean="0"/>
              <a:t>Часть один – Как работают компьютеры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1800" dirty="0" smtClean="0"/>
              <a:t>Компоненты компьютеров</a:t>
            </a:r>
            <a:endParaRPr lang="en-US" sz="1800" dirty="0" smtClean="0"/>
          </a:p>
          <a:p>
            <a:pPr lvl="2">
              <a:buFont typeface="Arial"/>
              <a:buChar char="•"/>
            </a:pPr>
            <a:r>
              <a:rPr lang="ru-RU" sz="1800" dirty="0" smtClean="0"/>
              <a:t>Хранение данных</a:t>
            </a:r>
            <a:endParaRPr lang="en-US" sz="1800" dirty="0" smtClean="0"/>
          </a:p>
          <a:p>
            <a:pPr lvl="2">
              <a:buFont typeface="Arial"/>
              <a:buChar char="•"/>
            </a:pPr>
            <a:r>
              <a:rPr lang="ru-RU" sz="1800" dirty="0" smtClean="0"/>
              <a:t>Цифровые устройства</a:t>
            </a:r>
            <a:endParaRPr lang="en-US" sz="1800" dirty="0" smtClean="0"/>
          </a:p>
          <a:p>
            <a:pPr>
              <a:buFont typeface="Arial"/>
              <a:buChar char="•"/>
            </a:pPr>
            <a:r>
              <a:rPr lang="ru-RU" sz="2800" b="1" dirty="0" smtClean="0"/>
              <a:t>Часть два – Как работает Интернет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Основы Интернета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Интернет – как он работает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ru-RU" sz="2800" b="1" dirty="0" smtClean="0"/>
              <a:t>Часть три – Услуги Интернета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Всемирная паутина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Доменные имена и </a:t>
            </a:r>
            <a:r>
              <a:rPr lang="en-US" sz="2000" dirty="0" smtClean="0"/>
              <a:t>IP</a:t>
            </a:r>
            <a:r>
              <a:rPr lang="ru-RU" sz="2000" dirty="0" smtClean="0"/>
              <a:t>-адреса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Следы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Электронная почта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47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</a:t>
            </a:r>
            <a:r>
              <a:rPr lang="en-US" sz="3600" b="1" dirty="0" smtClean="0"/>
              <a:t> 1.1.3, 1.2.2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1.2.5 </a:t>
            </a:r>
            <a:r>
              <a:rPr lang="ru-RU" sz="3600" b="1" dirty="0" smtClean="0"/>
              <a:t>Технология</a:t>
            </a:r>
            <a:r>
              <a:rPr lang="en-US" sz="3600" b="1" dirty="0" smtClean="0"/>
              <a:t> 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Повестка дня</a:t>
            </a:r>
            <a:endParaRPr lang="en-US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235328"/>
            <a:ext cx="8513422" cy="5494507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Часть четвертая – другие приложения в Интернете</a:t>
            </a:r>
            <a:endParaRPr lang="en-US" sz="2800" b="1" dirty="0" smtClean="0"/>
          </a:p>
          <a:p>
            <a:pPr lvl="2"/>
            <a:r>
              <a:rPr lang="ru-RU" sz="2000" dirty="0" smtClean="0"/>
              <a:t>Хранение в сети (онлайн)</a:t>
            </a:r>
            <a:endParaRPr lang="en-US" sz="2000" dirty="0" smtClean="0"/>
          </a:p>
          <a:p>
            <a:pPr lvl="2"/>
            <a:r>
              <a:rPr lang="ru-RU" sz="2000" dirty="0" smtClean="0"/>
              <a:t>Ящик с «мертвым письмом»</a:t>
            </a:r>
          </a:p>
          <a:p>
            <a:pPr lvl="2"/>
            <a:r>
              <a:rPr lang="ru-RU" altLang="ja-JP" sz="2000" dirty="0" smtClean="0"/>
              <a:t>Одноранговая сеть («от узла к узлу»)</a:t>
            </a:r>
            <a:endParaRPr lang="en-US" altLang="ja-JP" sz="2000" dirty="0" smtClean="0"/>
          </a:p>
          <a:p>
            <a:pPr lvl="2"/>
            <a:r>
              <a:rPr lang="ru-RU" sz="2000" dirty="0" smtClean="0"/>
              <a:t>Новостные группы</a:t>
            </a:r>
          </a:p>
          <a:p>
            <a:pPr lvl="2"/>
            <a:r>
              <a:rPr lang="ru-RU" sz="2000" dirty="0" smtClean="0"/>
              <a:t>Протокол передачи файлов</a:t>
            </a:r>
          </a:p>
          <a:p>
            <a:pPr lvl="2"/>
            <a:r>
              <a:rPr lang="ru-RU" sz="2000" dirty="0" smtClean="0"/>
              <a:t>Ретранслируемый Интернет-чат (</a:t>
            </a:r>
            <a:r>
              <a:rPr lang="en-US" sz="2000" dirty="0" smtClean="0"/>
              <a:t>IRS</a:t>
            </a:r>
            <a:r>
              <a:rPr lang="ru-RU" sz="2000" dirty="0" smtClean="0"/>
              <a:t>)</a:t>
            </a:r>
            <a:endParaRPr lang="en-US" sz="2000" dirty="0" smtClean="0"/>
          </a:p>
          <a:p>
            <a:pPr lvl="2"/>
            <a:r>
              <a:rPr lang="ru-RU" sz="2000" dirty="0" smtClean="0"/>
              <a:t>Социальные сети</a:t>
            </a:r>
            <a:endParaRPr lang="en-US" sz="2000" dirty="0" smtClean="0"/>
          </a:p>
          <a:p>
            <a:pPr lvl="2"/>
            <a:r>
              <a:rPr lang="ru-RU" sz="2000" dirty="0" smtClean="0"/>
              <a:t>Онлайн-игры</a:t>
            </a:r>
            <a:endParaRPr lang="en-US" sz="2000" dirty="0" smtClean="0"/>
          </a:p>
          <a:p>
            <a:pPr lvl="2"/>
            <a:r>
              <a:rPr lang="ru-RU" sz="2000" dirty="0" smtClean="0"/>
              <a:t>Анонимность и отслеживаемость  в Интернете</a:t>
            </a:r>
            <a:endParaRPr lang="en-US" sz="2000" dirty="0" smtClean="0"/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WWW</a:t>
            </a:r>
          </a:p>
          <a:p>
            <a:pPr lvl="3">
              <a:buFont typeface="Arial" pitchFamily="34" charset="0"/>
              <a:buChar char="•"/>
            </a:pPr>
            <a:r>
              <a:rPr lang="ru-RU" dirty="0" smtClean="0"/>
              <a:t>Электронная почта</a:t>
            </a:r>
            <a:endParaRPr lang="en-US" dirty="0" smtClean="0"/>
          </a:p>
          <a:p>
            <a:r>
              <a:rPr lang="ru-RU" sz="2800" b="1" dirty="0" smtClean="0"/>
              <a:t>Часть пятая – преступления в Интернете</a:t>
            </a:r>
            <a:endParaRPr lang="en-US" sz="2800" b="1" dirty="0" smtClean="0"/>
          </a:p>
          <a:p>
            <a:r>
              <a:rPr lang="ru-RU" sz="2800" b="1" dirty="0" smtClean="0"/>
              <a:t>Часть шестая – заключение</a:t>
            </a:r>
            <a:endParaRPr lang="en-US" sz="2811" b="1" dirty="0" smtClean="0"/>
          </a:p>
          <a:p>
            <a:pPr lvl="2">
              <a:buFont typeface="Arial"/>
              <a:buChar char="•"/>
            </a:pPr>
            <a:endParaRPr lang="en-US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8791"/>
            <a:ext cx="8512512" cy="4891767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dirty="0" smtClean="0"/>
              <a:t>В конце этой сессии участники должны уметь</a:t>
            </a:r>
            <a:r>
              <a:rPr lang="en-US" sz="2400" dirty="0" smtClean="0"/>
              <a:t>:</a:t>
            </a:r>
          </a:p>
          <a:p>
            <a:pPr>
              <a:lnSpc>
                <a:spcPct val="80000"/>
              </a:lnSpc>
            </a:pPr>
            <a:r>
              <a:rPr lang="ru-RU" sz="2400" dirty="0" smtClean="0"/>
              <a:t>Перечислять компоненты компьютерной системы</a:t>
            </a: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Выявлять различные типы устройств для хранения данных</a:t>
            </a: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Рассматривать последствия для уголовного правосудия экспоненциального объема хранения данных</a:t>
            </a: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Выявлять различные операционные системы</a:t>
            </a: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Объяснять основы функционирования таких систем</a:t>
            </a: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Описывать функции Интернета</a:t>
            </a: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Выявлять по крайней мере пять основных приложений в Интернете</a:t>
            </a: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Объяснять, как Интернет развивался с зарождения до сегодняшнего дня</a:t>
            </a: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Проводить различие между разными Интернет-приложениями</a:t>
            </a: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Определять, как преступники злоупотребляют разными Интернет-приложениями</a:t>
            </a:r>
            <a:endParaRPr lang="en-GB" sz="2353" dirty="0" smtClean="0"/>
          </a:p>
          <a:p>
            <a:pPr>
              <a:buFont typeface="Arial"/>
              <a:buChar char="•"/>
            </a:pPr>
            <a:endParaRPr lang="en-US" sz="2600" dirty="0" smtClean="0"/>
          </a:p>
          <a:p>
            <a:pPr>
              <a:buFont typeface="Arial"/>
              <a:buChar char="•"/>
            </a:pPr>
            <a:endParaRPr lang="en-US" sz="2600" dirty="0" smtClean="0"/>
          </a:p>
          <a:p>
            <a:pPr>
              <a:buFont typeface="Arial"/>
              <a:buChar char="•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</a:t>
            </a:r>
            <a:r>
              <a:rPr lang="en-US" sz="3600" b="1" dirty="0" smtClean="0"/>
              <a:t> 1.1.3, 1.2.2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1.2.5 </a:t>
            </a:r>
            <a:r>
              <a:rPr lang="ru-RU" sz="3600" b="1" dirty="0" smtClean="0"/>
              <a:t>Технология Задачи сессии</a:t>
            </a:r>
            <a:endParaRPr lang="en-US" sz="3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457200" y="835555"/>
            <a:ext cx="8229600" cy="7540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Сессия </a:t>
            </a:r>
            <a:r>
              <a:rPr lang="en-US" sz="2800" b="1" dirty="0" smtClean="0">
                <a:solidFill>
                  <a:srgbClr val="000000"/>
                </a:solidFill>
              </a:rPr>
              <a:t>1.2.3 </a:t>
            </a:r>
            <a:r>
              <a:rPr lang="ru-RU" sz="2800" b="1" dirty="0" smtClean="0">
                <a:solidFill>
                  <a:srgbClr val="000000"/>
                </a:solidFill>
              </a:rPr>
              <a:t>Киберпреступность как уголовное преступление в национальном законодательстве </a:t>
            </a:r>
            <a:r>
              <a:rPr lang="en-US" sz="2800" b="1" dirty="0" smtClean="0">
                <a:solidFill>
                  <a:srgbClr val="000000"/>
                </a:solidFill>
              </a:rPr>
              <a:t/>
            </a:r>
            <a:br>
              <a:rPr lang="en-US" sz="2800" b="1" dirty="0" smtClean="0">
                <a:solidFill>
                  <a:srgbClr val="000000"/>
                </a:solidFill>
              </a:rPr>
            </a:br>
            <a:r>
              <a:rPr lang="ru-RU" sz="2800" b="1" dirty="0" smtClean="0">
                <a:solidFill>
                  <a:srgbClr val="000000"/>
                </a:solidFill>
              </a:rPr>
              <a:t>Повестка дня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143708"/>
            <a:ext cx="8513763" cy="384760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altLang="ru-RU" sz="2600" b="1" dirty="0" smtClean="0">
                <a:solidFill>
                  <a:srgbClr val="000000"/>
                </a:solidFill>
              </a:rPr>
              <a:t>Часть один</a:t>
            </a:r>
            <a:r>
              <a:rPr lang="en-US" altLang="ru-RU" sz="2600" b="1" dirty="0" smtClean="0">
                <a:solidFill>
                  <a:srgbClr val="000000"/>
                </a:solidFill>
              </a:rPr>
              <a:t/>
            </a:r>
            <a:br>
              <a:rPr lang="en-US" altLang="ru-RU" sz="2600" b="1" dirty="0" smtClean="0">
                <a:solidFill>
                  <a:srgbClr val="000000"/>
                </a:solidFill>
              </a:rPr>
            </a:br>
            <a:r>
              <a:rPr lang="ru-RU" altLang="ru-RU" sz="2600" dirty="0" smtClean="0">
                <a:solidFill>
                  <a:srgbClr val="000000"/>
                </a:solidFill>
              </a:rPr>
              <a:t>Будапештская конвенция о киберпреступности – субстантивное уголовное право</a:t>
            </a:r>
            <a:endParaRPr lang="en-US" altLang="ru-RU" sz="26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n-US" altLang="ru-RU" sz="26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2600" b="1" dirty="0" smtClean="0">
                <a:solidFill>
                  <a:srgbClr val="000000"/>
                </a:solidFill>
              </a:rPr>
              <a:t>Часть два</a:t>
            </a:r>
            <a:r>
              <a:rPr lang="en-US" altLang="ru-RU" sz="2600" dirty="0" smtClean="0">
                <a:solidFill>
                  <a:srgbClr val="000000"/>
                </a:solidFill>
              </a:rPr>
              <a:t/>
            </a:r>
            <a:br>
              <a:rPr lang="en-US" altLang="ru-RU" sz="2600" dirty="0" smtClean="0">
                <a:solidFill>
                  <a:srgbClr val="000000"/>
                </a:solidFill>
              </a:rPr>
            </a:br>
            <a:r>
              <a:rPr lang="ru-RU" altLang="ru-RU" sz="2600" dirty="0" smtClean="0">
                <a:solidFill>
                  <a:srgbClr val="000000"/>
                </a:solidFill>
              </a:rPr>
              <a:t>Национальное субстантивное уголовное право</a:t>
            </a:r>
            <a:endParaRPr lang="en-US" altLang="ru-RU" sz="26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n-US" altLang="ru-RU" sz="26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2600" b="1" dirty="0" smtClean="0">
                <a:solidFill>
                  <a:srgbClr val="000000"/>
                </a:solidFill>
              </a:rPr>
              <a:t>Часть три</a:t>
            </a:r>
            <a:r>
              <a:rPr lang="en-US" altLang="ru-RU" sz="2600" dirty="0" smtClean="0">
                <a:solidFill>
                  <a:srgbClr val="000000"/>
                </a:solidFill>
              </a:rPr>
              <a:t/>
            </a:r>
            <a:br>
              <a:rPr lang="en-US" altLang="ru-RU" sz="2600" dirty="0" smtClean="0">
                <a:solidFill>
                  <a:srgbClr val="000000"/>
                </a:solidFill>
              </a:rPr>
            </a:br>
            <a:r>
              <a:rPr lang="ru-RU" altLang="ru-RU" sz="2600" dirty="0" smtClean="0">
                <a:solidFill>
                  <a:srgbClr val="000000"/>
                </a:solidFill>
              </a:rPr>
              <a:t>Изучение конкретных ситуаций</a:t>
            </a:r>
          </a:p>
          <a:p>
            <a:pPr>
              <a:lnSpc>
                <a:spcPct val="90000"/>
              </a:lnSpc>
            </a:pPr>
            <a:r>
              <a:rPr lang="ru-RU" altLang="ru-RU" sz="2600" b="1" dirty="0" smtClean="0">
                <a:solidFill>
                  <a:srgbClr val="000000"/>
                </a:solidFill>
              </a:rPr>
              <a:t>Часть четыре</a:t>
            </a:r>
            <a:r>
              <a:rPr lang="en-US" altLang="ru-RU" sz="2600" dirty="0" smtClean="0">
                <a:solidFill>
                  <a:srgbClr val="000000"/>
                </a:solidFill>
              </a:rPr>
              <a:t/>
            </a:r>
            <a:br>
              <a:rPr lang="en-US" altLang="ru-RU" sz="2600" dirty="0" smtClean="0">
                <a:solidFill>
                  <a:srgbClr val="000000"/>
                </a:solidFill>
              </a:rPr>
            </a:br>
            <a:r>
              <a:rPr lang="ru-RU" altLang="ru-RU" sz="2600" dirty="0" smtClean="0">
                <a:solidFill>
                  <a:srgbClr val="000000"/>
                </a:solidFill>
              </a:rPr>
              <a:t>Резюме</a:t>
            </a:r>
            <a:endParaRPr lang="pt-PT" altLang="ru-RU" sz="26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n-US" altLang="ru-RU" sz="26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pt-PT" sz="2600" dirty="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 idx="4294967295"/>
          </p:nvPr>
        </p:nvSpPr>
        <p:spPr>
          <a:xfrm>
            <a:off x="457200" y="807625"/>
            <a:ext cx="8229600" cy="77311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Сессия </a:t>
            </a:r>
            <a:r>
              <a:rPr lang="en-US" sz="2800" b="1" dirty="0" smtClean="0">
                <a:solidFill>
                  <a:srgbClr val="000000"/>
                </a:solidFill>
              </a:rPr>
              <a:t>1.2.3 </a:t>
            </a:r>
            <a:r>
              <a:rPr lang="ru-RU" sz="2800" b="1" dirty="0" smtClean="0">
                <a:solidFill>
                  <a:srgbClr val="000000"/>
                </a:solidFill>
              </a:rPr>
              <a:t>Киберпреступность как уголовное преступление в национальном законодательстве </a:t>
            </a:r>
            <a:r>
              <a:rPr lang="en-US" sz="2800" b="1" dirty="0" smtClean="0">
                <a:solidFill>
                  <a:srgbClr val="000000"/>
                </a:solidFill>
              </a:rPr>
              <a:t/>
            </a:r>
            <a:br>
              <a:rPr lang="en-US" sz="2800" b="1" dirty="0" smtClean="0">
                <a:solidFill>
                  <a:srgbClr val="000000"/>
                </a:solidFill>
              </a:rPr>
            </a:br>
            <a:r>
              <a:rPr lang="ru-RU" sz="2800" b="1" dirty="0" smtClean="0">
                <a:solidFill>
                  <a:srgbClr val="000000"/>
                </a:solidFill>
              </a:rPr>
              <a:t>Задачи сессии</a:t>
            </a:r>
            <a:endParaRPr lang="en-US" sz="28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54774" y="1969916"/>
            <a:ext cx="8512175" cy="477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sz="2000" dirty="0" smtClean="0">
                <a:solidFill>
                  <a:srgbClr val="000000"/>
                </a:solidFill>
                <a:latin typeface="+mn-lt"/>
              </a:rPr>
              <a:t>В конце данной сессии участники должны уметь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: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Перечислить положения субстантивного уголовного права и определить некоторые из основных факторов, используемых для описания преступлений, основываясь на Будапештской конвенции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.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Перечислить положения субстантивного уголовного права и определить некоторые из основных факторов, используемых для описания преступлений, основываясь на существующем национальном законодательстве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.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Проанализировать потребности и преимущества гармонизации между национальным законодательством и международными документами, в частности, Будапештской конвенцией</a:t>
            </a:r>
            <a:r>
              <a:rPr lang="en-GB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.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Определить соответствующие положения субстантивного уголовного права, основываясь на обсуждении ситуационных исследований</a:t>
            </a:r>
            <a:endParaRPr lang="en-GB" sz="2000" dirty="0" smtClean="0">
              <a:solidFill>
                <a:srgbClr val="000000"/>
              </a:solidFill>
              <a:latin typeface="+mn-lt"/>
            </a:endParaRPr>
          </a:p>
          <a:p>
            <a:pPr marL="0" indent="0">
              <a:spcBef>
                <a:spcPct val="20000"/>
              </a:spcBef>
              <a:defRPr/>
            </a:pPr>
            <a:endParaRPr lang="en-US" sz="2200" dirty="0" smtClean="0">
              <a:solidFill>
                <a:srgbClr val="000000"/>
              </a:solidFill>
              <a:ea typeface="MS PGothic" charset="0"/>
              <a:cs typeface="MS PGothic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9940" y="835555"/>
            <a:ext cx="8229600" cy="7540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>
          <a:xfrm>
            <a:off x="457200" y="816274"/>
            <a:ext cx="8229600" cy="7540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a typeface="ＭＳ Ｐゴシック" charset="0"/>
                <a:cs typeface="ＭＳ Ｐゴシック" charset="0"/>
              </a:rPr>
              <a:t>Сессия </a:t>
            </a:r>
            <a:r>
              <a:rPr lang="en-US" sz="3200" b="1" dirty="0" smtClean="0">
                <a:ea typeface="ＭＳ Ｐゴシック" charset="0"/>
                <a:cs typeface="ＭＳ Ｐゴシック" charset="0"/>
              </a:rPr>
              <a:t>1.2.4 </a:t>
            </a:r>
            <a:r>
              <a:rPr lang="ru-RU" sz="3200" b="1" dirty="0" smtClean="0">
                <a:ea typeface="ＭＳ Ｐゴシック" charset="0"/>
                <a:cs typeface="ＭＳ Ｐゴシック" charset="0"/>
              </a:rPr>
              <a:t>Процессуальное право и меры расследования в национальном законодательстве – Повестка дня</a:t>
            </a:r>
            <a:endParaRPr lang="en-US" sz="32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138736"/>
            <a:ext cx="8513763" cy="377063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Часть один </a:t>
            </a:r>
            <a:r>
              <a:rPr lang="ru-RU" sz="2800" dirty="0" smtClean="0"/>
              <a:t>– Процессуальные положения Будапештской конвенции</a:t>
            </a:r>
            <a:endParaRPr lang="en-US" sz="2600" dirty="0" smtClean="0"/>
          </a:p>
          <a:p>
            <a:pPr>
              <a:lnSpc>
                <a:spcPct val="90000"/>
              </a:lnSpc>
            </a:pPr>
            <a:endParaRPr lang="en-US" sz="2600" dirty="0" smtClean="0"/>
          </a:p>
          <a:p>
            <a:pPr>
              <a:lnSpc>
                <a:spcPct val="90000"/>
              </a:lnSpc>
            </a:pPr>
            <a:r>
              <a:rPr lang="ru-RU" sz="2600" b="1" dirty="0" smtClean="0"/>
              <a:t>Часть два </a:t>
            </a:r>
            <a:r>
              <a:rPr lang="ru-RU" sz="2600" dirty="0" smtClean="0"/>
              <a:t>– Процессуальные положения национального законодательства</a:t>
            </a:r>
            <a:endParaRPr lang="en-US" sz="2600" dirty="0" smtClean="0"/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Часть три </a:t>
            </a:r>
            <a:r>
              <a:rPr lang="ru-RU" sz="2800" dirty="0" smtClean="0"/>
              <a:t>– Резюме</a:t>
            </a:r>
            <a:endParaRPr lang="en-US" sz="2000" dirty="0" smtClean="0"/>
          </a:p>
          <a:p>
            <a:pPr lvl="2">
              <a:lnSpc>
                <a:spcPct val="90000"/>
              </a:lnSpc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4228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xfrm>
            <a:off x="457200" y="457590"/>
            <a:ext cx="8229600" cy="150350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a typeface="ＭＳ Ｐゴシック" charset="0"/>
                <a:cs typeface="ＭＳ Ｐゴシック" charset="0"/>
              </a:rPr>
              <a:t>Сессия</a:t>
            </a:r>
            <a:r>
              <a:rPr lang="en-US" sz="3600" b="1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en-US" sz="3600" b="1" dirty="0">
                <a:ea typeface="ＭＳ Ｐゴシック" charset="0"/>
                <a:cs typeface="ＭＳ Ｐゴシック" charset="0"/>
              </a:rPr>
              <a:t>1.2.4 </a:t>
            </a:r>
            <a:r>
              <a:rPr lang="ru-RU" sz="3600" b="1" dirty="0" smtClean="0">
                <a:ea typeface="ＭＳ Ｐゴシック" charset="0"/>
                <a:cs typeface="ＭＳ Ｐゴシック" charset="0"/>
              </a:rPr>
              <a:t>Процессуальное право и меры расследования в национальном законодательстве – Задачи сессии</a:t>
            </a:r>
            <a:endParaRPr lang="en-US" sz="36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373685"/>
            <a:ext cx="8229600" cy="307482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charset="0"/>
              <a:buNone/>
            </a:pPr>
            <a:endParaRPr lang="en-GB" sz="2700" dirty="0" smtClean="0"/>
          </a:p>
          <a:p>
            <a:pPr>
              <a:lnSpc>
                <a:spcPct val="80000"/>
              </a:lnSpc>
              <a:buNone/>
            </a:pPr>
            <a:r>
              <a:rPr lang="ru-RU" sz="2700" dirty="0" smtClean="0"/>
              <a:t>К концу данной сессии участники должны уметь</a:t>
            </a:r>
            <a:r>
              <a:rPr lang="en-GB" sz="2700" dirty="0" smtClean="0"/>
              <a:t>:</a:t>
            </a:r>
          </a:p>
          <a:p>
            <a:pPr>
              <a:lnSpc>
                <a:spcPct val="80000"/>
              </a:lnSpc>
            </a:pPr>
            <a:endParaRPr lang="en-GB" sz="2700" dirty="0" smtClean="0"/>
          </a:p>
          <a:p>
            <a:pPr>
              <a:lnSpc>
                <a:spcPct val="80000"/>
              </a:lnSpc>
            </a:pPr>
            <a:r>
              <a:rPr lang="ru-RU" sz="2700" dirty="0" smtClean="0"/>
              <a:t>Разъяснять процессуальные положения Будапештской конвенции</a:t>
            </a:r>
            <a:endParaRPr lang="en-GB" sz="2700" dirty="0" smtClean="0"/>
          </a:p>
          <a:p>
            <a:pPr>
              <a:lnSpc>
                <a:spcPct val="80000"/>
              </a:lnSpc>
            </a:pPr>
            <a:r>
              <a:rPr lang="ru-RU" sz="2700" dirty="0" smtClean="0"/>
              <a:t>Разъяснять существующие процессуальные положения на основании национального законодательства</a:t>
            </a:r>
            <a:endParaRPr lang="en-GB" sz="27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700" dirty="0" smtClean="0"/>
          </a:p>
          <a:p>
            <a:pPr>
              <a:lnSpc>
                <a:spcPct val="80000"/>
              </a:lnSpc>
            </a:pPr>
            <a:endParaRPr lang="en-GB" sz="2700" dirty="0" smtClean="0"/>
          </a:p>
        </p:txBody>
      </p:sp>
    </p:spTree>
    <p:extLst>
      <p:ext uri="{BB962C8B-B14F-4D97-AF65-F5344CB8AC3E}">
        <p14:creationId xmlns:p14="http://schemas.microsoft.com/office/powerpoint/2010/main" val="60139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51131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</a:t>
            </a:r>
            <a:r>
              <a:rPr lang="en-US" sz="3600" b="1" dirty="0" smtClean="0"/>
              <a:t> </a:t>
            </a:r>
            <a:r>
              <a:rPr lang="en-US" sz="3600" b="1" dirty="0"/>
              <a:t>1.3.2 </a:t>
            </a:r>
            <a:r>
              <a:rPr lang="ru-RU" sz="3600" b="1" dirty="0"/>
              <a:t>и</a:t>
            </a:r>
            <a:r>
              <a:rPr lang="en-US" sz="3600" b="1" dirty="0" smtClean="0"/>
              <a:t> 1.3.3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Электронные доказательства </a:t>
            </a:r>
            <a:br>
              <a:rPr lang="ru-RU" sz="3600" b="1" dirty="0" smtClean="0"/>
            </a:br>
            <a:r>
              <a:rPr lang="ru-RU" sz="3600" b="1" dirty="0" smtClean="0"/>
              <a:t>Повестка дня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5166"/>
            <a:ext cx="8513422" cy="4642834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2800" b="1" dirty="0" smtClean="0"/>
              <a:t>Часть один – Что такое электронные доказательства</a:t>
            </a:r>
            <a:endParaRPr lang="en-US" sz="2800" b="1" dirty="0" smtClean="0"/>
          </a:p>
          <a:p>
            <a:pPr lvl="1">
              <a:defRPr/>
            </a:pPr>
            <a:r>
              <a:rPr lang="en-US" sz="2400" dirty="0" smtClean="0"/>
              <a:t> </a:t>
            </a:r>
            <a:r>
              <a:rPr lang="ru-RU" sz="2400" dirty="0" smtClean="0"/>
              <a:t>Определение</a:t>
            </a:r>
            <a:endParaRPr lang="en-US" sz="2400" dirty="0" smtClean="0"/>
          </a:p>
          <a:p>
            <a:pPr lvl="1">
              <a:defRPr/>
            </a:pPr>
            <a:r>
              <a:rPr lang="en-US" sz="2400" dirty="0" smtClean="0"/>
              <a:t> </a:t>
            </a:r>
            <a:r>
              <a:rPr lang="ru-RU" sz="2400" dirty="0" smtClean="0"/>
              <a:t>Источники и типы электронных доказательств</a:t>
            </a:r>
            <a:endParaRPr lang="en-US" sz="2400" dirty="0" smtClean="0"/>
          </a:p>
          <a:p>
            <a:pPr>
              <a:defRPr/>
            </a:pPr>
            <a:r>
              <a:rPr lang="ru-RU" sz="2800" b="1" dirty="0" smtClean="0"/>
              <a:t>Часть два – Процедуры и эффективная практика</a:t>
            </a:r>
            <a:endParaRPr lang="en-US" sz="2800" b="1" dirty="0" smtClean="0"/>
          </a:p>
          <a:p>
            <a:pPr lvl="1">
              <a:defRPr/>
            </a:pPr>
            <a:r>
              <a:rPr lang="en-US" sz="2200" dirty="0" smtClean="0"/>
              <a:t> </a:t>
            </a:r>
            <a:r>
              <a:rPr lang="ru-RU" sz="2200" dirty="0" smtClean="0"/>
              <a:t>Выявление, выемка и обращение с электронными доказательствами</a:t>
            </a:r>
            <a:endParaRPr lang="en-US" sz="2200" dirty="0" smtClean="0"/>
          </a:p>
          <a:p>
            <a:pPr lvl="1">
              <a:defRPr/>
            </a:pPr>
            <a:r>
              <a:rPr lang="en-US" sz="2200" dirty="0" smtClean="0"/>
              <a:t> </a:t>
            </a:r>
            <a:r>
              <a:rPr lang="ru-RU" sz="2200" dirty="0" smtClean="0"/>
              <a:t>Типы выемок</a:t>
            </a:r>
            <a:endParaRPr lang="en-US" sz="2200" dirty="0" smtClean="0"/>
          </a:p>
          <a:p>
            <a:pPr lvl="1">
              <a:defRPr/>
            </a:pPr>
            <a:r>
              <a:rPr lang="en-US" sz="2200" dirty="0" smtClean="0"/>
              <a:t> </a:t>
            </a:r>
            <a:r>
              <a:rPr lang="ru-RU" sz="2200" dirty="0" smtClean="0"/>
              <a:t>Расследование и анализ электронных доказательств</a:t>
            </a:r>
            <a:endParaRPr lang="en-US" sz="2200" dirty="0" smtClean="0"/>
          </a:p>
          <a:p>
            <a:pPr lvl="1">
              <a:defRPr/>
            </a:pPr>
            <a:r>
              <a:rPr lang="en-US" sz="2200" dirty="0" smtClean="0"/>
              <a:t> </a:t>
            </a:r>
            <a:r>
              <a:rPr lang="ru-RU" sz="2200" dirty="0" smtClean="0"/>
              <a:t>Предъявление электронных доказательств</a:t>
            </a:r>
            <a:endParaRPr lang="en-US" sz="2200" dirty="0" smtClean="0"/>
          </a:p>
          <a:p>
            <a:pPr>
              <a:defRPr/>
            </a:pPr>
            <a:r>
              <a:rPr lang="ru-RU" sz="2800" b="1" dirty="0" smtClean="0"/>
              <a:t>Часть три – Юридические вопросы</a:t>
            </a:r>
            <a:endParaRPr lang="en-US" sz="2800" b="1" dirty="0" smtClean="0"/>
          </a:p>
          <a:p>
            <a:pPr lvl="1">
              <a:defRPr/>
            </a:pPr>
            <a:r>
              <a:rPr lang="en-US" sz="2200" dirty="0" smtClean="0"/>
              <a:t> </a:t>
            </a:r>
            <a:r>
              <a:rPr lang="ru-RU" sz="2200" dirty="0" smtClean="0"/>
              <a:t>Вопросы предъявления доказательств в иностранных юрисдикциях</a:t>
            </a:r>
            <a:endParaRPr lang="en-US" sz="2200" dirty="0" smtClean="0"/>
          </a:p>
          <a:p>
            <a:pPr lvl="1">
              <a:defRPr/>
            </a:pPr>
            <a:r>
              <a:rPr lang="en-US" sz="2200" dirty="0" smtClean="0"/>
              <a:t> </a:t>
            </a:r>
            <a:r>
              <a:rPr lang="ru-RU" sz="2200" dirty="0" smtClean="0"/>
              <a:t>Приемлемость электронных доказательств</a:t>
            </a:r>
            <a:endParaRPr lang="en-US" sz="2200" dirty="0" smtClean="0"/>
          </a:p>
          <a:p>
            <a:pPr lvl="1">
              <a:defRPr/>
            </a:pPr>
            <a:r>
              <a:rPr lang="en-US" sz="2200" dirty="0" smtClean="0"/>
              <a:t> </a:t>
            </a:r>
            <a:r>
              <a:rPr lang="ru-RU" sz="2200" dirty="0" smtClean="0"/>
              <a:t>Процессуальные положения Будапештской конвенции</a:t>
            </a:r>
            <a:endParaRPr lang="en-US" sz="2200" dirty="0" smtClean="0"/>
          </a:p>
          <a:p>
            <a:pPr>
              <a:defRPr/>
            </a:pPr>
            <a:r>
              <a:rPr lang="ru-RU" sz="2800" b="1" dirty="0" smtClean="0"/>
              <a:t>Часть четыре – Резюме</a:t>
            </a:r>
            <a:endParaRPr lang="en-US" sz="2800" b="1" dirty="0" smtClean="0"/>
          </a:p>
          <a:p>
            <a:endParaRPr lang="en-US" sz="2800" b="1" dirty="0" smtClean="0"/>
          </a:p>
          <a:p>
            <a:pPr lvl="2"/>
            <a:endParaRPr lang="en-US" sz="2000" dirty="0" smtClean="0"/>
          </a:p>
          <a:p>
            <a:pPr lvl="2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78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2840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 </a:t>
            </a:r>
            <a:r>
              <a:rPr lang="en-US" sz="3600" b="1" dirty="0" smtClean="0"/>
              <a:t>1.3.2 </a:t>
            </a:r>
            <a:r>
              <a:rPr lang="ru-RU" sz="3600" b="1" dirty="0"/>
              <a:t>и</a:t>
            </a:r>
            <a:r>
              <a:rPr lang="en-US" sz="3600" b="1" dirty="0" smtClean="0"/>
              <a:t> 1.3.3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Электронные доказательства</a:t>
            </a:r>
            <a:br>
              <a:rPr lang="ru-RU" sz="3600" b="1" dirty="0" smtClean="0"/>
            </a:br>
            <a:r>
              <a:rPr lang="ru-RU" sz="3600" b="1" dirty="0" smtClean="0"/>
              <a:t>Задачи сессии</a:t>
            </a:r>
            <a:endParaRPr lang="en-GB" sz="3600" b="1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395470"/>
            <a:ext cx="8229600" cy="4114713"/>
          </a:xfrm>
        </p:spPr>
        <p:txBody>
          <a:bodyPr>
            <a:normAutofit fontScale="62500" lnSpcReduction="20000"/>
          </a:bodyPr>
          <a:lstStyle/>
          <a:p>
            <a:pPr>
              <a:buNone/>
              <a:defRPr/>
            </a:pPr>
            <a:r>
              <a:rPr lang="ru-RU" dirty="0" smtClean="0"/>
              <a:t>К концу сессии участники должны уметь</a:t>
            </a:r>
            <a:r>
              <a:rPr lang="en-GB" dirty="0" smtClean="0"/>
              <a:t>:</a:t>
            </a:r>
          </a:p>
          <a:p>
            <a:pPr>
              <a:defRPr/>
            </a:pPr>
            <a:r>
              <a:rPr lang="ru-RU" dirty="0" smtClean="0"/>
              <a:t>Обсуждать различные типы электронных доказательств</a:t>
            </a:r>
            <a:endParaRPr lang="en-GB" dirty="0" smtClean="0"/>
          </a:p>
          <a:p>
            <a:pPr>
              <a:defRPr/>
            </a:pPr>
            <a:r>
              <a:rPr lang="ru-RU" dirty="0" smtClean="0"/>
              <a:t>Разъяснять принципы лучшей практики, связанные с выемкой и обращением с электронными доказательствами</a:t>
            </a:r>
            <a:endParaRPr lang="en-GB" dirty="0" smtClean="0"/>
          </a:p>
          <a:p>
            <a:pPr>
              <a:defRPr/>
            </a:pPr>
            <a:r>
              <a:rPr lang="ru-RU" dirty="0" smtClean="0"/>
              <a:t>Выявлять вызовы, связанные с «мертвыми ящиками», «живыми данными» и Интернет-источниками электронных доказательств</a:t>
            </a:r>
            <a:endParaRPr lang="en-GB" dirty="0" smtClean="0"/>
          </a:p>
          <a:p>
            <a:pPr>
              <a:defRPr/>
            </a:pPr>
            <a:r>
              <a:rPr lang="ru-RU" dirty="0" smtClean="0"/>
              <a:t>Выявлять вызовы, связанные с получением доказательств из других юрисдикций</a:t>
            </a:r>
            <a:endParaRPr lang="en-GB" dirty="0" smtClean="0"/>
          </a:p>
          <a:p>
            <a:pPr>
              <a:defRPr/>
            </a:pPr>
            <a:r>
              <a:rPr lang="ru-RU" dirty="0" smtClean="0"/>
              <a:t>Обсуждать вопросы приемлемости электронных доказательств в ходе судебного разбирательства с точки зрения их достоверности, точности, полноты</a:t>
            </a:r>
            <a:endParaRPr lang="en-GB" dirty="0" smtClean="0"/>
          </a:p>
          <a:p>
            <a:pPr>
              <a:defRPr/>
            </a:pPr>
            <a:r>
              <a:rPr lang="ru-RU" dirty="0" smtClean="0"/>
              <a:t>Разъяснять процессуальные положения Будапештской конвенции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 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583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95830"/>
          </a:xfrm>
        </p:spPr>
        <p:txBody>
          <a:bodyPr>
            <a:noAutofit/>
          </a:bodyPr>
          <a:lstStyle/>
          <a:p>
            <a:pPr marL="0" indent="0">
              <a:defRPr/>
            </a:pPr>
            <a:r>
              <a:rPr lang="en-GB" sz="3600" b="1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ru-RU" sz="3600" b="1" dirty="0" smtClean="0"/>
              <a:t>Сессия </a:t>
            </a:r>
            <a:r>
              <a:rPr lang="en-GB" sz="3600" b="1" dirty="0" smtClean="0"/>
              <a:t>1.3.4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Международное сотрудничество</a:t>
            </a:r>
            <a:br>
              <a:rPr lang="ru-RU" sz="3600" b="1" dirty="0" smtClean="0"/>
            </a:br>
            <a:r>
              <a:rPr lang="ru-RU" sz="3600" b="1" dirty="0" smtClean="0"/>
              <a:t>Повестка дня</a:t>
            </a:r>
            <a:endParaRPr lang="en-GB" sz="36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9560"/>
            <a:ext cx="8513763" cy="4243477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80000"/>
              </a:lnSpc>
            </a:pPr>
            <a:endParaRPr lang="en-GB" sz="2800" b="1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0" indent="0">
              <a:lnSpc>
                <a:spcPct val="80000"/>
              </a:lnSpc>
            </a:pPr>
            <a:r>
              <a:rPr lang="ru-RU" sz="2800" b="1" dirty="0" smtClean="0">
                <a:ea typeface="ＭＳ Ｐゴシック" pitchFamily="34" charset="-128"/>
              </a:rPr>
              <a:t>Часть один</a:t>
            </a:r>
            <a:endParaRPr lang="en-GB" sz="2800" b="1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2800" dirty="0" smtClean="0">
                <a:ea typeface="ＭＳ Ｐゴシック" pitchFamily="34" charset="-128"/>
              </a:rPr>
              <a:t>	</a:t>
            </a:r>
            <a:r>
              <a:rPr lang="ru-RU" sz="2800" dirty="0" smtClean="0">
                <a:ea typeface="ＭＳ Ｐゴシック" pitchFamily="34" charset="-128"/>
              </a:rPr>
              <a:t>Международное измерение киберпреступности</a:t>
            </a:r>
            <a:endParaRPr lang="en-GB" sz="2800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</a:pPr>
            <a:r>
              <a:rPr lang="ru-RU" sz="2800" b="1" dirty="0" smtClean="0">
                <a:ea typeface="ＭＳ Ｐゴシック" pitchFamily="34" charset="-128"/>
              </a:rPr>
              <a:t>Часть два</a:t>
            </a:r>
            <a:endParaRPr lang="en-GB" sz="2800" b="1" dirty="0" smtClean="0">
              <a:ea typeface="ＭＳ Ｐゴシック" pitchFamily="34" charset="-128"/>
            </a:endParaRPr>
          </a:p>
          <a:p>
            <a:pPr marL="450850" indent="-450850">
              <a:lnSpc>
                <a:spcPct val="80000"/>
              </a:lnSpc>
              <a:buNone/>
            </a:pPr>
            <a:r>
              <a:rPr lang="en-GB" sz="2800" dirty="0" smtClean="0">
                <a:ea typeface="ＭＳ Ｐゴシック" pitchFamily="34" charset="-128"/>
              </a:rPr>
              <a:t>	</a:t>
            </a:r>
            <a:r>
              <a:rPr lang="ru-RU" sz="2800" dirty="0" smtClean="0">
                <a:ea typeface="ＭＳ Ｐゴシック" pitchFamily="34" charset="-128"/>
              </a:rPr>
              <a:t>Международное реагирование на киберпреступность</a:t>
            </a:r>
            <a:endParaRPr lang="en-GB" sz="2800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</a:pPr>
            <a:r>
              <a:rPr lang="ru-RU" sz="2800" b="1" dirty="0" smtClean="0">
                <a:ea typeface="ＭＳ Ｐゴシック" pitchFamily="34" charset="-128"/>
              </a:rPr>
              <a:t>Часть три</a:t>
            </a:r>
            <a:endParaRPr lang="en-GB" sz="2800" b="1" dirty="0" smtClean="0">
              <a:ea typeface="ＭＳ Ｐゴシック" pitchFamily="34" charset="-128"/>
            </a:endParaRPr>
          </a:p>
          <a:p>
            <a:pPr marL="450850" indent="-450850">
              <a:lnSpc>
                <a:spcPct val="80000"/>
              </a:lnSpc>
              <a:buNone/>
            </a:pPr>
            <a:r>
              <a:rPr lang="en-GB" sz="2800" dirty="0" smtClean="0">
                <a:ea typeface="ＭＳ Ｐゴシック" pitchFamily="34" charset="-128"/>
              </a:rPr>
              <a:t>	</a:t>
            </a:r>
            <a:r>
              <a:rPr lang="ru-RU" sz="2800" dirty="0" smtClean="0">
                <a:ea typeface="ＭＳ Ｐゴシック" pitchFamily="34" charset="-128"/>
              </a:rPr>
              <a:t>Международное реагирование на киберпреступность: Будапештская конвенция о киберпреступности</a:t>
            </a:r>
            <a:endParaRPr lang="en-GB" sz="2800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</a:pPr>
            <a:r>
              <a:rPr lang="ru-RU" sz="2800" b="1" dirty="0" smtClean="0">
                <a:ea typeface="ＭＳ Ｐゴシック" pitchFamily="34" charset="-128"/>
              </a:rPr>
              <a:t>Часть четыре</a:t>
            </a:r>
            <a:endParaRPr lang="en-GB" sz="2800" b="1" dirty="0" smtClean="0">
              <a:ea typeface="ＭＳ Ｐゴシック" pitchFamily="34" charset="-128"/>
            </a:endParaRPr>
          </a:p>
          <a:p>
            <a:pPr marL="450850" indent="-450850">
              <a:lnSpc>
                <a:spcPct val="80000"/>
              </a:lnSpc>
              <a:buNone/>
            </a:pPr>
            <a:r>
              <a:rPr lang="en-GB" sz="2800" dirty="0" smtClean="0">
                <a:ea typeface="ＭＳ Ｐゴシック" pitchFamily="34" charset="-128"/>
              </a:rPr>
              <a:t>	</a:t>
            </a:r>
            <a:r>
              <a:rPr lang="ru-RU" sz="2800" dirty="0" smtClean="0">
                <a:ea typeface="ＭＳ Ｐゴシック" pitchFamily="34" charset="-128"/>
              </a:rPr>
              <a:t>Будапештская конвенция: инструменты международного сотрудничества</a:t>
            </a:r>
            <a:endParaRPr lang="en-GB" sz="2800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</a:pPr>
            <a:r>
              <a:rPr lang="ru-RU" sz="2800" b="1" dirty="0" smtClean="0">
                <a:ea typeface="ＭＳ Ｐゴシック" pitchFamily="34" charset="-128"/>
              </a:rPr>
              <a:t>Часть пять</a:t>
            </a:r>
            <a:endParaRPr lang="en-GB" sz="2800" b="1" dirty="0" smtClean="0"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sz="2800" dirty="0" smtClean="0">
                <a:ea typeface="ＭＳ Ｐゴシック" pitchFamily="34" charset="-128"/>
              </a:rPr>
              <a:t>	</a:t>
            </a:r>
            <a:r>
              <a:rPr lang="ru-RU" sz="2800" dirty="0" smtClean="0">
                <a:ea typeface="ＭＳ Ｐゴシック" pitchFamily="34" charset="-128"/>
              </a:rPr>
              <a:t>Резюме</a:t>
            </a:r>
            <a:endParaRPr lang="en-GB" sz="2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49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ru-RU" b="1" dirty="0" smtClean="0"/>
              <a:t>Повестка дня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4931"/>
            <a:ext cx="8513422" cy="5494507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Темы первого дня</a:t>
            </a:r>
            <a:endParaRPr lang="en-US" sz="2800" b="1" dirty="0" smtClean="0"/>
          </a:p>
          <a:p>
            <a:pPr lvl="2"/>
            <a:r>
              <a:rPr lang="ru-RU" sz="1800" dirty="0" smtClean="0"/>
              <a:t>Открытие курса и вводные комментарии</a:t>
            </a:r>
            <a:endParaRPr lang="en-US" sz="1800" dirty="0" smtClean="0"/>
          </a:p>
          <a:p>
            <a:pPr lvl="2"/>
            <a:r>
              <a:rPr lang="ru-RU" sz="1800" dirty="0" smtClean="0"/>
              <a:t>Введение в киберпреступность</a:t>
            </a:r>
            <a:endParaRPr lang="en-US" sz="1800" dirty="0" smtClean="0"/>
          </a:p>
          <a:p>
            <a:pPr lvl="2"/>
            <a:r>
              <a:rPr lang="ru-RU" sz="1800" dirty="0" smtClean="0"/>
              <a:t>Введение в технологию – Часть 1</a:t>
            </a:r>
            <a:endParaRPr lang="en-US" sz="2400" dirty="0" smtClean="0"/>
          </a:p>
          <a:p>
            <a:r>
              <a:rPr lang="ru-RU" sz="2800" b="1" dirty="0" smtClean="0"/>
              <a:t>Темы второго дня</a:t>
            </a:r>
            <a:endParaRPr lang="en-US" sz="1800" b="1" dirty="0" smtClean="0"/>
          </a:p>
          <a:p>
            <a:pPr lvl="2"/>
            <a:r>
              <a:rPr lang="ru-RU" sz="1800" dirty="0" smtClean="0"/>
              <a:t>Обзор дня</a:t>
            </a:r>
            <a:endParaRPr lang="en-US" sz="1800" dirty="0" smtClean="0"/>
          </a:p>
          <a:p>
            <a:pPr lvl="2"/>
            <a:r>
              <a:rPr lang="ru-RU" sz="1800" dirty="0" smtClean="0"/>
              <a:t>Введение в технологию – Часть 2</a:t>
            </a:r>
            <a:endParaRPr lang="en-US" sz="1800" dirty="0" smtClean="0"/>
          </a:p>
          <a:p>
            <a:pPr lvl="2"/>
            <a:r>
              <a:rPr lang="ru-RU" sz="1800" dirty="0" smtClean="0"/>
              <a:t>Киберпреступность как уголовное преступление в национальном законодательстве</a:t>
            </a:r>
            <a:endParaRPr lang="en-US" sz="1800" dirty="0" smtClean="0"/>
          </a:p>
          <a:p>
            <a:pPr lvl="2"/>
            <a:r>
              <a:rPr lang="ru-RU" sz="1800" dirty="0" smtClean="0"/>
              <a:t>Процессуальное право и методы расследования в национальном законодательстве</a:t>
            </a:r>
            <a:endParaRPr lang="en-US" sz="1800" dirty="0" smtClean="0"/>
          </a:p>
          <a:p>
            <a:r>
              <a:rPr lang="ru-RU" sz="2800" b="1" dirty="0" smtClean="0"/>
              <a:t>Темы третьего дня</a:t>
            </a:r>
            <a:endParaRPr lang="en-US" sz="2800" b="1" dirty="0" smtClean="0"/>
          </a:p>
          <a:p>
            <a:pPr lvl="2"/>
            <a:r>
              <a:rPr lang="ru-RU" sz="2000" dirty="0" smtClean="0"/>
              <a:t>Обзор дня</a:t>
            </a:r>
            <a:endParaRPr lang="en-US" sz="2000" dirty="0" smtClean="0"/>
          </a:p>
          <a:p>
            <a:pPr lvl="2"/>
            <a:r>
              <a:rPr lang="ru-RU" sz="2000" dirty="0" smtClean="0"/>
              <a:t>Электронные доказательства – практика и процедура</a:t>
            </a:r>
            <a:endParaRPr lang="en-US" sz="2000" dirty="0" smtClean="0"/>
          </a:p>
          <a:p>
            <a:pPr lvl="2"/>
            <a:r>
              <a:rPr lang="ru-RU" sz="2000" dirty="0" smtClean="0"/>
              <a:t>Электронные доказательства – процессуальное право и право в сфере расследования</a:t>
            </a:r>
            <a:endParaRPr lang="en-US" sz="2000" dirty="0" smtClean="0"/>
          </a:p>
          <a:p>
            <a:pPr lvl="2"/>
            <a:r>
              <a:rPr lang="ru-RU" sz="2000" dirty="0" smtClean="0"/>
              <a:t>Международное сотрудничество</a:t>
            </a:r>
            <a:endParaRPr lang="en-US" sz="2000" dirty="0" smtClean="0"/>
          </a:p>
          <a:p>
            <a:pPr lvl="2"/>
            <a:r>
              <a:rPr lang="ru-RU" sz="2000" dirty="0" smtClean="0"/>
              <a:t>Комментарии участников и закрытие курса</a:t>
            </a:r>
            <a:endParaRPr lang="en-US" sz="2000" dirty="0" smtClean="0"/>
          </a:p>
          <a:p>
            <a:pPr lvl="2"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287338" y="2034861"/>
            <a:ext cx="8682037" cy="4091301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400" dirty="0" smtClean="0">
                <a:ea typeface="ＭＳ Ｐゴシック" pitchFamily="34" charset="-128"/>
              </a:rPr>
              <a:t>Определить глобальное измерение Интернета и международное измерение киберпреступности</a:t>
            </a:r>
            <a:endParaRPr lang="en-GB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ea typeface="ＭＳ Ｐゴシック" pitchFamily="34" charset="-128"/>
              </a:rPr>
              <a:t>Разъяснить важность международного сотрудничества и определить имеющиеся инструменты международного сотрудничества в сфере киберпреступности</a:t>
            </a:r>
            <a:endParaRPr lang="en-GB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ea typeface="ＭＳ Ｐゴシック" pitchFamily="34" charset="-128"/>
              </a:rPr>
              <a:t>Выявить необходимость в самых оперативных и эффективных каналах международного сотрудничества и имеющиеся инструменты, используемые подходы, сроки и эффективность</a:t>
            </a:r>
            <a:endParaRPr lang="en-GB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ea typeface="ＭＳ Ｐゴシック" pitchFamily="34" charset="-128"/>
              </a:rPr>
              <a:t>Описать усилия международных организаций по соблюдению новых условий международного сотрудничества</a:t>
            </a:r>
            <a:endParaRPr lang="en-GB" sz="2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ru-RU" sz="2400" dirty="0" smtClean="0">
                <a:ea typeface="ＭＳ Ｐゴシック" pitchFamily="34" charset="-128"/>
              </a:rPr>
              <a:t>Обсудить Будапештскую конвенцию о киберпреступности – определить ее общие принципы, обеспечительные меры и сеть </a:t>
            </a:r>
            <a:r>
              <a:rPr lang="en-GB" sz="2400" dirty="0" smtClean="0">
                <a:ea typeface="ＭＳ Ｐゴシック" pitchFamily="34" charset="-128"/>
              </a:rPr>
              <a:t>24/7 </a:t>
            </a:r>
            <a:r>
              <a:rPr lang="ru-RU" sz="2400" dirty="0" smtClean="0">
                <a:ea typeface="ＭＳ Ｐゴシック" pitchFamily="34" charset="-128"/>
              </a:rPr>
              <a:t>для оперативного международного сотрудничества </a:t>
            </a:r>
            <a:endParaRPr lang="en-GB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Char char="²"/>
            </a:pPr>
            <a:endParaRPr lang="en-GB" sz="22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Char char="²"/>
            </a:pPr>
            <a:endParaRPr lang="en-GB" sz="2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35087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ru-RU" sz="3600" b="1" dirty="0" smtClean="0"/>
              <a:t>Сессия</a:t>
            </a:r>
            <a:r>
              <a:rPr lang="en-GB" sz="3600" b="1" dirty="0" smtClean="0"/>
              <a:t> </a:t>
            </a:r>
            <a:r>
              <a:rPr lang="en-GB" sz="3600" b="1" dirty="0"/>
              <a:t>1.3.4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Международное сотрудничество </a:t>
            </a:r>
            <a:br>
              <a:rPr lang="ru-RU" sz="3600" b="1" dirty="0" smtClean="0"/>
            </a:br>
            <a:r>
              <a:rPr lang="ru-RU" sz="3600" b="1" dirty="0" smtClean="0"/>
              <a:t>Задачи сессии</a:t>
            </a:r>
            <a:endParaRPr lang="en-GB" sz="3600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12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87624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2.1.1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3.1.1 – </a:t>
            </a:r>
            <a:r>
              <a:rPr lang="ru-RU" sz="3600" b="1" dirty="0" smtClean="0"/>
              <a:t>Обзор сессий</a:t>
            </a:r>
            <a:br>
              <a:rPr lang="ru-RU" sz="3600" b="1" dirty="0" smtClean="0"/>
            </a:br>
            <a:r>
              <a:rPr lang="ru-RU" sz="3600" b="1" dirty="0" smtClean="0"/>
              <a:t>Резюме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3081"/>
            <a:ext cx="8229600" cy="4193082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Задача – провести обзор предыдущих сессий и проверить, остаются ли у участников какие-либо вопросы, которые они хотели бы задать</a:t>
            </a:r>
            <a:endParaRPr lang="en-US" dirty="0" smtClean="0"/>
          </a:p>
          <a:p>
            <a:r>
              <a:rPr lang="ru-RU" dirty="0" smtClean="0"/>
              <a:t>Инструкторы могут использовать эти сессии для проверки знаний</a:t>
            </a:r>
            <a:endParaRPr lang="en-US" dirty="0" smtClean="0"/>
          </a:p>
          <a:p>
            <a:r>
              <a:rPr lang="ru-RU" dirty="0" smtClean="0"/>
              <a:t>Полезно для получения комментариев по работе в течение предыдущих дней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0672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Формуляры для оценки курса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Требуются Академией для оценки</a:t>
            </a:r>
            <a:endParaRPr lang="en-US" dirty="0" smtClean="0"/>
          </a:p>
          <a:p>
            <a:r>
              <a:rPr lang="ru-RU" dirty="0" smtClean="0"/>
              <a:t>Используются для совершенствования курса в будущем </a:t>
            </a:r>
          </a:p>
          <a:p>
            <a:r>
              <a:rPr lang="ru-RU" dirty="0" smtClean="0"/>
              <a:t>Полезны только в том случае, если вы заполните формуляры</a:t>
            </a:r>
            <a:endParaRPr lang="en-US" dirty="0" smtClean="0"/>
          </a:p>
          <a:p>
            <a:r>
              <a:rPr lang="ru-RU" dirty="0" smtClean="0"/>
              <a:t>Просьба заполнить формуляры и передать их инструктору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97837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174834" y="4500570"/>
            <a:ext cx="28424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Вопросы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53" dirty="0" smtClean="0"/>
              <a:t>В конце данной сессии участники должны уметь</a:t>
            </a:r>
            <a:r>
              <a:rPr lang="en-US" sz="2353" dirty="0" smtClean="0"/>
              <a:t>:</a:t>
            </a:r>
          </a:p>
          <a:p>
            <a:pPr lvl="0"/>
            <a:r>
              <a:rPr lang="ru-RU" sz="2400" dirty="0" smtClean="0"/>
              <a:t>Дать соответствующие комментарии о курсе и его эффективности</a:t>
            </a:r>
            <a:endParaRPr lang="en-GB" sz="2400" dirty="0" smtClean="0"/>
          </a:p>
          <a:p>
            <a:pPr lvl="0"/>
            <a:r>
              <a:rPr lang="ru-RU" sz="2400" dirty="0" smtClean="0"/>
              <a:t>Заполнить формуляры оценки курса</a:t>
            </a:r>
            <a:endParaRPr lang="en-GB" sz="2400" dirty="0" smtClean="0"/>
          </a:p>
          <a:p>
            <a:r>
              <a:rPr lang="ru-RU" sz="2400" dirty="0" smtClean="0"/>
              <a:t>Определить следующий уровень обучения, который им понадобится для совершенствования своих знаний и навыков по данному предмету</a:t>
            </a:r>
            <a:r>
              <a:rPr lang="en-GB" sz="2353" dirty="0" smtClean="0"/>
              <a:t>.</a:t>
            </a:r>
            <a:endParaRPr lang="en-US" sz="26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ru-RU" b="1" dirty="0" smtClean="0"/>
              <a:t>Задачи сессии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2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Часть один</a:t>
            </a:r>
            <a:br>
              <a:rPr lang="ru-RU" b="1" dirty="0" smtClean="0"/>
            </a:br>
            <a:r>
              <a:rPr lang="ru-RU" b="1" dirty="0" smtClean="0"/>
              <a:t>Повестка дня курса и задачи</a:t>
            </a:r>
            <a:endParaRPr lang="en-US" dirty="0"/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643446"/>
            <a:ext cx="1961507" cy="176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300"/>
          </a:xfrm>
        </p:spPr>
        <p:txBody>
          <a:bodyPr/>
          <a:lstStyle/>
          <a:p>
            <a:r>
              <a:rPr lang="ru-RU" b="1" dirty="0" smtClean="0"/>
              <a:t>Расписание курса</a:t>
            </a:r>
            <a:endParaRPr lang="en-US" b="1" dirty="0"/>
          </a:p>
        </p:txBody>
      </p:sp>
      <p:graphicFrame>
        <p:nvGraphicFramePr>
          <p:cNvPr id="3" name="Объект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7958780"/>
              </p:ext>
            </p:extLst>
          </p:nvPr>
        </p:nvGraphicFramePr>
        <p:xfrm>
          <a:off x="457200" y="1298484"/>
          <a:ext cx="8000403" cy="4782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Документ" r:id="rId4" imgW="5877276" imgH="3513108" progId="Word.Document.12">
                  <p:embed/>
                </p:oleObj>
              </mc:Choice>
              <mc:Fallback>
                <p:oleObj name="Документ" r:id="rId4" imgW="5877276" imgH="3513108" progId="Word.Document.12">
                  <p:embed/>
                  <p:pic>
                    <p:nvPicPr>
                      <p:cNvPr id="0" name="Picture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298484"/>
                        <a:ext cx="8000403" cy="47825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Сессия </a:t>
            </a:r>
            <a:r>
              <a:rPr lang="en-US" sz="3600" b="1" dirty="0" smtClean="0"/>
              <a:t>1.1.1 – </a:t>
            </a:r>
            <a:r>
              <a:rPr lang="ru-RU" sz="3600" b="1" dirty="0" smtClean="0"/>
              <a:t>Открытие курса</a:t>
            </a:r>
            <a:br>
              <a:rPr lang="ru-RU" sz="3600" b="1" dirty="0" smtClean="0"/>
            </a:br>
            <a:r>
              <a:rPr lang="ru-RU" sz="3600" b="1" dirty="0"/>
              <a:t> </a:t>
            </a:r>
            <a:r>
              <a:rPr lang="ru-RU" sz="3600" b="1" dirty="0" smtClean="0"/>
              <a:t>Цель сессии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6409"/>
            <a:ext cx="8229600" cy="4884299"/>
          </a:xfrm>
        </p:spPr>
        <p:txBody>
          <a:bodyPr>
            <a:normAutofit fontScale="85000" lnSpcReduction="20000"/>
          </a:bodyPr>
          <a:lstStyle/>
          <a:p>
            <a:pPr marL="355600"/>
            <a:r>
              <a:rPr lang="ru-RU" sz="3600" dirty="0" smtClean="0"/>
              <a:t>Предоставить участникам информацию о необходимости учебного курса и его целях и задачах</a:t>
            </a:r>
            <a:r>
              <a:rPr lang="en-GB" sz="3600" dirty="0" smtClean="0"/>
              <a:t>. </a:t>
            </a:r>
          </a:p>
          <a:p>
            <a:pPr marL="355600"/>
            <a:r>
              <a:rPr lang="ru-RU" sz="3600" dirty="0" smtClean="0"/>
              <a:t>Обеспечить, чтобы у них была достаточная информация о программе мероприятий и расписании</a:t>
            </a:r>
            <a:r>
              <a:rPr lang="en-GB" sz="3600" dirty="0" smtClean="0"/>
              <a:t>.  </a:t>
            </a:r>
          </a:p>
          <a:p>
            <a:pPr marL="355600"/>
            <a:r>
              <a:rPr lang="ru-RU" sz="3600" dirty="0" smtClean="0"/>
              <a:t>Предоставить информацию об аспектах охраны здоровья, безопасности и административных аспектах курса</a:t>
            </a:r>
            <a:r>
              <a:rPr lang="en-GB" sz="3600" dirty="0" smtClean="0"/>
              <a:t>. </a:t>
            </a:r>
          </a:p>
          <a:p>
            <a:pPr marL="355600"/>
            <a:r>
              <a:rPr lang="ru-RU" sz="3600" dirty="0" smtClean="0"/>
              <a:t>Представить участников инструкторам и другим участникам</a:t>
            </a:r>
            <a:r>
              <a:rPr lang="en-GB" sz="3600" dirty="0" smtClean="0"/>
              <a:t>.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 конце данной сессии участники должны уметь</a:t>
            </a:r>
            <a:r>
              <a:rPr lang="en-US" sz="2800" dirty="0" smtClean="0"/>
              <a:t>:</a:t>
            </a:r>
          </a:p>
          <a:p>
            <a:pPr lvl="0"/>
            <a:r>
              <a:rPr lang="ru-RU" sz="2600" dirty="0" smtClean="0"/>
              <a:t>Знать инструкторов и других участников</a:t>
            </a:r>
            <a:endParaRPr lang="en-GB" sz="2600" dirty="0" smtClean="0"/>
          </a:p>
          <a:p>
            <a:pPr lvl="0"/>
            <a:r>
              <a:rPr lang="ru-RU" sz="2600" dirty="0" smtClean="0"/>
              <a:t>Обсудить общую цель курса</a:t>
            </a:r>
            <a:endParaRPr lang="en-GB" sz="2600" dirty="0" smtClean="0"/>
          </a:p>
          <a:p>
            <a:pPr lvl="0"/>
            <a:r>
              <a:rPr lang="ru-RU" sz="2600" dirty="0" smtClean="0"/>
              <a:t>Объяснить, зачем нужен этот курс</a:t>
            </a:r>
            <a:endParaRPr lang="en-GB" sz="2600" dirty="0" smtClean="0"/>
          </a:p>
          <a:p>
            <a:pPr lvl="0"/>
            <a:r>
              <a:rPr lang="ru-RU" sz="2600" dirty="0" smtClean="0"/>
              <a:t>Перечислить основные аспекты расписания и мероприятий в рамках курса</a:t>
            </a:r>
            <a:endParaRPr lang="en-GB" sz="2600" dirty="0" smtClean="0"/>
          </a:p>
          <a:p>
            <a:pPr lvl="0"/>
            <a:r>
              <a:rPr lang="ru-RU" sz="2600" dirty="0" smtClean="0"/>
              <a:t>Перечислить процедуры охраны здоровья и безопасности на месте проведения курса</a:t>
            </a:r>
            <a:endParaRPr lang="en-US" sz="2600" b="1" dirty="0" smtClean="0"/>
          </a:p>
          <a:p>
            <a:pPr>
              <a:buFont typeface="Wingdings" charset="2"/>
              <a:buChar char="²"/>
            </a:pPr>
            <a:endParaRPr lang="en-US" sz="26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Сессия </a:t>
            </a:r>
            <a:r>
              <a:rPr lang="en-US" sz="3600" b="1" dirty="0" smtClean="0"/>
              <a:t>1.1.1 – </a:t>
            </a:r>
            <a:r>
              <a:rPr lang="ru-RU" sz="3600" b="1" dirty="0" smtClean="0"/>
              <a:t>Открытие сессии</a:t>
            </a:r>
            <a:br>
              <a:rPr lang="ru-RU" sz="3600" b="1" dirty="0" smtClean="0"/>
            </a:br>
            <a:r>
              <a:rPr lang="ru-RU" sz="3600" b="1" dirty="0" smtClean="0"/>
              <a:t>Задачи сессии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237682"/>
            <a:ext cx="8229600" cy="150096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Сессия </a:t>
            </a:r>
            <a:r>
              <a:rPr lang="en-US" sz="3600" b="1" dirty="0" smtClean="0"/>
              <a:t>1.1.2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Введение в киберпреступность </a:t>
            </a:r>
            <a:br>
              <a:rPr lang="ru-RU" sz="3600" b="1" dirty="0" smtClean="0"/>
            </a:br>
            <a:r>
              <a:rPr lang="ru-RU" sz="3600" b="1" dirty="0" smtClean="0"/>
              <a:t>Повестка дня</a:t>
            </a:r>
            <a:endParaRPr lang="en-US" sz="36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395470"/>
            <a:ext cx="8513763" cy="423393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один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Информационное общество и киберпреступность</a:t>
            </a:r>
            <a:endParaRPr lang="pt-PT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два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Международные организации и киберпреступность</a:t>
            </a:r>
            <a:endParaRPr lang="pt-PT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три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Что такое киберпреступность</a:t>
            </a:r>
            <a:r>
              <a:rPr lang="en-US" sz="2600" dirty="0" smtClean="0">
                <a:latin typeface="Calibri" charset="0"/>
              </a:rPr>
              <a:t>?</a:t>
            </a:r>
            <a:endParaRPr lang="pt-PT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четыре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Будапештская конвенция о киберпреступности</a:t>
            </a:r>
            <a:endParaRPr lang="pt-PT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пять</a:t>
            </a:r>
            <a:r>
              <a:rPr lang="en-US" sz="2600" b="1" dirty="0">
                <a:latin typeface="Calibri" charset="0"/>
              </a:rPr>
              <a:t/>
            </a:r>
            <a:br>
              <a:rPr lang="en-US" sz="2600" b="1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Некоторые незаконные виды деятельности в «онлайн»</a:t>
            </a:r>
            <a:endParaRPr lang="en-GB" sz="2600" dirty="0"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latin typeface="Calibri" charset="0"/>
              </a:rPr>
              <a:t>Часть шесть</a:t>
            </a:r>
            <a:r>
              <a:rPr lang="en-US" sz="2600" dirty="0">
                <a:latin typeface="Calibri" charset="0"/>
              </a:rPr>
              <a:t/>
            </a:r>
            <a:br>
              <a:rPr lang="en-US" sz="2600" dirty="0">
                <a:latin typeface="Calibri" charset="0"/>
              </a:rPr>
            </a:br>
            <a:r>
              <a:rPr lang="ru-RU" sz="2600" dirty="0" smtClean="0">
                <a:latin typeface="Calibri" charset="0"/>
              </a:rPr>
              <a:t>Резюме</a:t>
            </a:r>
            <a:endParaRPr lang="pt-PT" sz="26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0495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Сессия </a:t>
            </a:r>
            <a:r>
              <a:rPr lang="en-US" sz="3600" b="1" dirty="0" smtClean="0"/>
              <a:t>1.1.2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Введение в киберпреступность</a:t>
            </a:r>
            <a:br>
              <a:rPr lang="ru-RU" sz="3600" b="1" dirty="0" smtClean="0"/>
            </a:br>
            <a:r>
              <a:rPr lang="ru-RU" sz="3600" b="1" dirty="0" smtClean="0"/>
              <a:t>Задачи сессии</a:t>
            </a:r>
            <a:endParaRPr lang="en-US" sz="36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163651"/>
            <a:ext cx="8512175" cy="3962512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ru-RU" sz="2200" dirty="0" smtClean="0">
                <a:latin typeface="Calibri" charset="0"/>
              </a:rPr>
              <a:t>В конце данной сессии участники должны уметь:</a:t>
            </a:r>
            <a:endParaRPr lang="en-GB" sz="2200" dirty="0">
              <a:latin typeface="Calibri" charset="0"/>
            </a:endParaRPr>
          </a:p>
          <a:p>
            <a:r>
              <a:rPr lang="ru-RU" sz="2200" dirty="0" smtClean="0">
                <a:latin typeface="Calibri" charset="0"/>
              </a:rPr>
              <a:t>Определять различные типы киберпреступности и их последствия.</a:t>
            </a:r>
            <a:endParaRPr lang="en-GB" sz="2200" dirty="0">
              <a:latin typeface="Calibri" charset="0"/>
            </a:endParaRPr>
          </a:p>
          <a:p>
            <a:r>
              <a:rPr lang="ru-RU" sz="2200" dirty="0" smtClean="0">
                <a:latin typeface="Calibri" charset="0"/>
              </a:rPr>
              <a:t>Перечислить угрозы, тенденции и инструменты киберпреступности и формы реагирования на это явление.</a:t>
            </a:r>
            <a:r>
              <a:rPr lang="en-GB" sz="2200" dirty="0" smtClean="0">
                <a:latin typeface="Calibri" charset="0"/>
              </a:rPr>
              <a:t> </a:t>
            </a:r>
            <a:endParaRPr lang="pt-PT" sz="2200" dirty="0">
              <a:latin typeface="Calibri" charset="0"/>
            </a:endParaRPr>
          </a:p>
          <a:p>
            <a:r>
              <a:rPr lang="ru-RU" sz="2200" dirty="0" smtClean="0">
                <a:latin typeface="Calibri" charset="0"/>
              </a:rPr>
              <a:t>Разъяснить концепции киберпреступности, которые рассматриваются как типы преступлений на основании законодательства большинства стран и международных стандартов</a:t>
            </a:r>
            <a:r>
              <a:rPr lang="en-GB" sz="2200" dirty="0" smtClean="0">
                <a:latin typeface="Calibri" charset="0"/>
              </a:rPr>
              <a:t>. </a:t>
            </a:r>
            <a:endParaRPr lang="pt-PT" sz="2200" dirty="0">
              <a:latin typeface="Calibri" charset="0"/>
            </a:endParaRPr>
          </a:p>
          <a:p>
            <a:r>
              <a:rPr lang="ru-RU" sz="2200" dirty="0" smtClean="0">
                <a:latin typeface="Calibri" charset="0"/>
              </a:rPr>
              <a:t>Проанализировать потребности и преимущества гармонизации между национальным законодательством и международными инструментами, в частности, Будапештской конвенцией</a:t>
            </a:r>
            <a:r>
              <a:rPr lang="en-GB" sz="2200" dirty="0" smtClean="0">
                <a:latin typeface="Calibri" charset="0"/>
              </a:rPr>
              <a:t>.</a:t>
            </a:r>
            <a:endParaRPr lang="en-US" sz="2200" dirty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1336</Words>
  <Application>Microsoft Office PowerPoint</Application>
  <PresentationFormat>On-screen Show (4:3)</PresentationFormat>
  <Paragraphs>193</Paragraphs>
  <Slides>23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Документ</vt:lpstr>
      <vt:lpstr>Вводный курс  по киберпреступности  для судей и прокуроров</vt:lpstr>
      <vt:lpstr>Повестка дня</vt:lpstr>
      <vt:lpstr>Задачи сессии</vt:lpstr>
      <vt:lpstr>Часть один Повестка дня курса и задачи</vt:lpstr>
      <vt:lpstr>Расписание курса</vt:lpstr>
      <vt:lpstr>Сессия 1.1.1 – Открытие курса  Цель сессии</vt:lpstr>
      <vt:lpstr>Сессия 1.1.1 – Открытие сессии Задачи сессии</vt:lpstr>
      <vt:lpstr>Сессия 1.1.2  Введение в киберпреступность  Повестка дня</vt:lpstr>
      <vt:lpstr>Сессия 1.1.2  Введение в киберпреступность Задачи сессии</vt:lpstr>
      <vt:lpstr>Сессии 1.1.3, 1.2.2 и 1.2.5 Технология Повестка дня</vt:lpstr>
      <vt:lpstr>Сессии 1.1.3, 1.2.2 и 1.2.5 Технология  Повестка дня</vt:lpstr>
      <vt:lpstr>Сессии 1.1.3, 1.2.2 и 1.2.5 Технология Задачи сессии</vt:lpstr>
      <vt:lpstr>Сессия 1.2.3 Киберпреступность как уголовное преступление в национальном законодательстве  Повестка дня</vt:lpstr>
      <vt:lpstr>Сессия 1.2.3 Киберпреступность как уголовное преступление в национальном законодательстве  Задачи сессии</vt:lpstr>
      <vt:lpstr>Сессия 1.2.4 Процессуальное право и меры расследования в национальном законодательстве – Повестка дня</vt:lpstr>
      <vt:lpstr>Сессия 1.2.4 Процессуальное право и меры расследования в национальном законодательстве – Задачи сессии</vt:lpstr>
      <vt:lpstr>Сессии 1.3.2 и 1.3.3  Электронные доказательства  Повестка дня</vt:lpstr>
      <vt:lpstr>Сессии 1.3.2 и 1.3.3  Электронные доказательства Задачи сессии</vt:lpstr>
      <vt:lpstr> Сессия 1.3.4  Международное сотрудничество Повестка дня</vt:lpstr>
      <vt:lpstr> Сессия 1.3.4  Международное сотрудничество  Задачи сессии</vt:lpstr>
      <vt:lpstr>2.1.1 и 3.1.1 – Обзор сессий Резюме</vt:lpstr>
      <vt:lpstr>Формуляры для оценки курса</vt:lpstr>
      <vt:lpstr>PowerPoint Presentation</vt:lpstr>
    </vt:vector>
  </TitlesOfParts>
  <Company>Technology Risk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LIPARA Ramona</cp:lastModifiedBy>
  <cp:revision>24</cp:revision>
  <dcterms:created xsi:type="dcterms:W3CDTF">2012-01-30T11:04:42Z</dcterms:created>
  <dcterms:modified xsi:type="dcterms:W3CDTF">2014-11-10T19:25:21Z</dcterms:modified>
</cp:coreProperties>
</file>